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72" r:id="rId9"/>
    <p:sldId id="267" r:id="rId10"/>
    <p:sldId id="269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2" autoAdjust="0"/>
    <p:restoredTop sz="94664"/>
  </p:normalViewPr>
  <p:slideViewPr>
    <p:cSldViewPr snapToGrid="0">
      <p:cViewPr varScale="1">
        <p:scale>
          <a:sx n="79" d="100"/>
          <a:sy n="79" d="100"/>
        </p:scale>
        <p:origin x="10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F4AE-6AF9-4AF4-8FB0-AEF025B33721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B8B1-0575-464E-91A9-7907F690C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5B8B1-0575-464E-91A9-7907F690C9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7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5B8B1-0575-464E-91A9-7907F690C9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3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2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3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0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B723-A5B7-4CF1-8F21-D852DC70502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217A9FB-0636-2222-4FD1-1D16D445B11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-10275"/>
            <a:ext cx="12267344" cy="6900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7A4BD-BB09-A90E-2B4B-7605AB96B08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51560" y="407952"/>
            <a:ext cx="1297540" cy="3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6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AB7A6AA-7251-1299-1028-F2FCC1B3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" y="-14515"/>
            <a:ext cx="12314171" cy="6935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1D5C9-DF60-AD14-3018-716C249DB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635" y="5848497"/>
            <a:ext cx="1721182" cy="46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947D1-275A-0946-47B5-47A192BD5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994" y="5944391"/>
            <a:ext cx="1327121" cy="268901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2EBC4DA9-817A-B08D-E490-50C794020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02" y="5901302"/>
            <a:ext cx="1413977" cy="355079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E3E740F3-6BA9-6AA4-9E52-3C0AFC8449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50" y="5874124"/>
            <a:ext cx="1074025" cy="4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2E4243-FB7D-D9AB-5EAA-CE72D4EFF293}"/>
              </a:ext>
            </a:extLst>
          </p:cNvPr>
          <p:cNvSpPr txBox="1"/>
          <p:nvPr/>
        </p:nvSpPr>
        <p:spPr>
          <a:xfrm>
            <a:off x="1080000" y="1079997"/>
            <a:ext cx="8929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6: </a:t>
            </a:r>
            <a:r>
              <a:rPr lang="en-US" sz="3600" b="1" dirty="0">
                <a:solidFill>
                  <a:srgbClr val="7A5FA4"/>
                </a:solidFill>
              </a:rPr>
              <a:t>Workshop Close and </a:t>
            </a:r>
            <a:r>
              <a:rPr lang="en-US" sz="3600" b="1" dirty="0" smtClean="0">
                <a:solidFill>
                  <a:srgbClr val="7A5FA4"/>
                </a:solidFill>
              </a:rPr>
              <a:t>Feedback</a:t>
            </a:r>
            <a:endParaRPr lang="en-US" sz="3600" b="1" dirty="0">
              <a:solidFill>
                <a:srgbClr val="7A5FA4"/>
              </a:solidFill>
            </a:endParaRPr>
          </a:p>
          <a:p>
            <a:endParaRPr lang="en-US" sz="3600" dirty="0">
              <a:solidFill>
                <a:srgbClr val="7A5FA4"/>
              </a:solidFill>
            </a:endParaRPr>
          </a:p>
          <a:p>
            <a:r>
              <a:rPr lang="en-US" sz="2800" dirty="0"/>
              <a:t>For further reflection on Alfie’s story, please listen to the film’s accompanying 15-minute </a:t>
            </a:r>
            <a:r>
              <a:rPr lang="en-US" sz="2800" b="1" dirty="0">
                <a:solidFill>
                  <a:srgbClr val="7A5FA4"/>
                </a:solidFill>
              </a:rPr>
              <a:t>podcast </a:t>
            </a:r>
            <a:r>
              <a:rPr lang="en-US" sz="2800" dirty="0"/>
              <a:t>and consider the following questions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broader political, social and economic factors underpin the emergence of county lines?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these factors affect how ‘alpha victims’ of county lines are responded to by police and safeguarding agencies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25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1B5999-FFFF-D723-ACFC-1C16E0478E48}"/>
              </a:ext>
            </a:extLst>
          </p:cNvPr>
          <p:cNvSpPr txBox="1"/>
          <p:nvPr/>
        </p:nvSpPr>
        <p:spPr>
          <a:xfrm>
            <a:off x="1080000" y="1079997"/>
            <a:ext cx="928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6: </a:t>
            </a:r>
            <a:r>
              <a:rPr lang="en-US" sz="3600" b="1" dirty="0">
                <a:solidFill>
                  <a:srgbClr val="7A5FA4"/>
                </a:solidFill>
              </a:rPr>
              <a:t>Workshop Close and Feedback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3670E93-AAE0-9DEB-9557-EF4C3439BE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047008"/>
            <a:ext cx="4135583" cy="4135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B1ABF-BC0E-44C1-94F7-1BBEBE3AFA59}"/>
              </a:ext>
            </a:extLst>
          </p:cNvPr>
          <p:cNvSpPr txBox="1"/>
          <p:nvPr/>
        </p:nvSpPr>
        <p:spPr>
          <a:xfrm>
            <a:off x="5444182" y="2503363"/>
            <a:ext cx="58301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Do you have any final comments or questions?</a:t>
            </a:r>
          </a:p>
          <a:p>
            <a:endParaRPr lang="en-US" sz="2000" dirty="0"/>
          </a:p>
          <a:p>
            <a:r>
              <a:rPr lang="en-US" sz="2000" dirty="0"/>
              <a:t>Please </a:t>
            </a:r>
            <a:r>
              <a:rPr lang="en-US" sz="2000" dirty="0" smtClean="0"/>
              <a:t>scan </a:t>
            </a:r>
            <a:r>
              <a:rPr lang="en-US" sz="2000" dirty="0"/>
              <a:t>the QR code to complete a short online survey to provide feedback on the film and the workshop</a:t>
            </a:r>
          </a:p>
          <a:p>
            <a:endParaRPr lang="en-US" sz="2000" dirty="0"/>
          </a:p>
          <a:p>
            <a:r>
              <a:rPr lang="en-US" sz="2000" b="1" dirty="0"/>
              <a:t>Thank you for attending and contributing!</a:t>
            </a:r>
          </a:p>
        </p:txBody>
      </p:sp>
      <p:sp>
        <p:nvSpPr>
          <p:cNvPr id="2" name="Left Arrow 1"/>
          <p:cNvSpPr/>
          <p:nvPr/>
        </p:nvSpPr>
        <p:spPr>
          <a:xfrm>
            <a:off x="4896127" y="3420713"/>
            <a:ext cx="522179" cy="450896"/>
          </a:xfrm>
          <a:prstGeom prst="leftArrow">
            <a:avLst/>
          </a:prstGeom>
          <a:solidFill>
            <a:srgbClr val="7A5F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839CB9-4121-8CF7-BE9B-966BA353B1CC}"/>
              </a:ext>
            </a:extLst>
          </p:cNvPr>
          <p:cNvSpPr txBox="1"/>
          <p:nvPr/>
        </p:nvSpPr>
        <p:spPr>
          <a:xfrm>
            <a:off x="1080000" y="1079997"/>
            <a:ext cx="89498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A5FA4"/>
                </a:solidFill>
              </a:rPr>
              <a:t>Contact</a:t>
            </a:r>
          </a:p>
          <a:p>
            <a:endParaRPr lang="en-US" sz="3600" dirty="0">
              <a:solidFill>
                <a:srgbClr val="7A5FA4"/>
              </a:solidFill>
            </a:endParaRPr>
          </a:p>
          <a:p>
            <a:r>
              <a:rPr lang="en-US" sz="2000" b="1" dirty="0"/>
              <a:t>Dr Amy Loughery</a:t>
            </a:r>
          </a:p>
          <a:p>
            <a:r>
              <a:rPr lang="en-US" sz="2000" dirty="0"/>
              <a:t>Research Fellow, University of Leeds</a:t>
            </a:r>
          </a:p>
          <a:p>
            <a:r>
              <a:rPr lang="en-US" sz="2000" dirty="0"/>
              <a:t>Vulnerability and Policing Futures Research Centre</a:t>
            </a:r>
          </a:p>
          <a:p>
            <a:r>
              <a:rPr lang="en-US" sz="2000" dirty="0" err="1"/>
              <a:t>A.Loughery@leeds.ac.uk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46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6C4F7F-D20A-1D66-EEE2-8152C3B92795}"/>
              </a:ext>
            </a:extLst>
          </p:cNvPr>
          <p:cNvSpPr txBox="1"/>
          <p:nvPr/>
        </p:nvSpPr>
        <p:spPr>
          <a:xfrm>
            <a:off x="1080000" y="1079997"/>
            <a:ext cx="8539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1: </a:t>
            </a:r>
            <a:r>
              <a:rPr lang="en-US" sz="3600" dirty="0">
                <a:solidFill>
                  <a:srgbClr val="7A5FA4"/>
                </a:solidFill>
              </a:rPr>
              <a:t>Workshop Introduction</a:t>
            </a:r>
          </a:p>
          <a:p>
            <a:r>
              <a:rPr lang="en-US" sz="3600" dirty="0"/>
              <a:t>Part 2: </a:t>
            </a:r>
            <a:r>
              <a:rPr lang="en-US" sz="3600" dirty="0">
                <a:solidFill>
                  <a:srgbClr val="7A5FA4"/>
                </a:solidFill>
              </a:rPr>
              <a:t>Initial Thoughts and Reactions</a:t>
            </a:r>
          </a:p>
          <a:p>
            <a:r>
              <a:rPr lang="en-US" sz="3600" dirty="0"/>
              <a:t>Part 3: </a:t>
            </a:r>
            <a:r>
              <a:rPr lang="en-US" sz="3600" dirty="0">
                <a:solidFill>
                  <a:srgbClr val="7A5FA4"/>
                </a:solidFill>
              </a:rPr>
              <a:t>Terminology</a:t>
            </a:r>
          </a:p>
          <a:p>
            <a:r>
              <a:rPr lang="en-US" sz="3600" dirty="0"/>
              <a:t>Part 4: </a:t>
            </a:r>
            <a:r>
              <a:rPr lang="en-US" sz="3600" dirty="0">
                <a:solidFill>
                  <a:srgbClr val="7A5FA4"/>
                </a:solidFill>
              </a:rPr>
              <a:t>Becoming </a:t>
            </a:r>
            <a:r>
              <a:rPr lang="en-US" sz="3600" dirty="0" smtClean="0">
                <a:solidFill>
                  <a:srgbClr val="7A5FA4"/>
                </a:solidFill>
              </a:rPr>
              <a:t>an </a:t>
            </a:r>
            <a:r>
              <a:rPr lang="en-US" sz="3600" dirty="0">
                <a:solidFill>
                  <a:srgbClr val="7A5FA4"/>
                </a:solidFill>
              </a:rPr>
              <a:t>Alpha Victim</a:t>
            </a:r>
          </a:p>
          <a:p>
            <a:r>
              <a:rPr lang="en-US" sz="3600" dirty="0"/>
              <a:t>Part 5: </a:t>
            </a:r>
            <a:r>
              <a:rPr lang="en-US" sz="3600" dirty="0">
                <a:solidFill>
                  <a:srgbClr val="7A5FA4"/>
                </a:solidFill>
              </a:rPr>
              <a:t>Multi-Agency Responses</a:t>
            </a:r>
          </a:p>
          <a:p>
            <a:r>
              <a:rPr lang="en-US" sz="3600" dirty="0"/>
              <a:t>Part 6: </a:t>
            </a:r>
            <a:r>
              <a:rPr lang="en-US" sz="3600" dirty="0">
                <a:solidFill>
                  <a:srgbClr val="7A5FA4"/>
                </a:solidFill>
              </a:rPr>
              <a:t>Workshop Close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These resources were co-produced by researchers aligned to the Vulnerability and Policing Futures Research Centre (VPRC), the National County Lines Coordination Centre, police officers, safeguarding and ASB specialists, third sector representatives, academics and a children’s book author. </a:t>
            </a:r>
          </a:p>
        </p:txBody>
      </p:sp>
    </p:spTree>
    <p:extLst>
      <p:ext uri="{BB962C8B-B14F-4D97-AF65-F5344CB8AC3E}">
        <p14:creationId xmlns:p14="http://schemas.microsoft.com/office/powerpoint/2010/main" val="4275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553EB7-05CD-2768-EBDD-8F0BF20B85F1}"/>
              </a:ext>
            </a:extLst>
          </p:cNvPr>
          <p:cNvSpPr txBox="1"/>
          <p:nvPr/>
        </p:nvSpPr>
        <p:spPr>
          <a:xfrm>
            <a:off x="1080000" y="1079997"/>
            <a:ext cx="94165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1: </a:t>
            </a:r>
            <a:r>
              <a:rPr lang="en-US" sz="3600" b="1" dirty="0">
                <a:solidFill>
                  <a:srgbClr val="7A5FA4"/>
                </a:solidFill>
              </a:rPr>
              <a:t>Workshop Introduction</a:t>
            </a:r>
          </a:p>
          <a:p>
            <a:endParaRPr lang="en-US" sz="3600" dirty="0">
              <a:solidFill>
                <a:srgbClr val="7A5FA4"/>
              </a:solidFill>
            </a:endParaRPr>
          </a:p>
          <a:p>
            <a:r>
              <a:rPr lang="en-US" sz="3600" dirty="0"/>
              <a:t>Learning objectives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dirty="0"/>
              <a:t>By the end of this workshop, you will be 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Articulate what an ‘alpha victim’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risk factors and protective factors for ‘alpha victims’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 county lines-related grooming and pathways to 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signs that a child or young person may be an ‘alpha victim’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Critically evaluate multi-agency responses to ‘alpha victims’</a:t>
            </a:r>
          </a:p>
        </p:txBody>
      </p:sp>
    </p:spTree>
    <p:extLst>
      <p:ext uri="{BB962C8B-B14F-4D97-AF65-F5344CB8AC3E}">
        <p14:creationId xmlns:p14="http://schemas.microsoft.com/office/powerpoint/2010/main" val="1649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A452EB5-A9B2-1FD5-5044-250CF73F4E0E}"/>
              </a:ext>
            </a:extLst>
          </p:cNvPr>
          <p:cNvSpPr txBox="1"/>
          <p:nvPr/>
        </p:nvSpPr>
        <p:spPr>
          <a:xfrm>
            <a:off x="1080000" y="1079997"/>
            <a:ext cx="7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1: </a:t>
            </a:r>
            <a:r>
              <a:rPr lang="en-US" sz="3600" b="1" dirty="0">
                <a:solidFill>
                  <a:srgbClr val="7A5FA4"/>
                </a:solidFill>
              </a:rPr>
              <a:t>Workshop Introduction</a:t>
            </a:r>
          </a:p>
        </p:txBody>
      </p:sp>
      <p:pic>
        <p:nvPicPr>
          <p:cNvPr id="3" name="Picture 2" descr="A person in a hoodie&#10;&#10;AI-generated content may be incorrect.">
            <a:extLst>
              <a:ext uri="{FF2B5EF4-FFF2-40B4-BE49-F238E27FC236}">
                <a16:creationId xmlns:a16="http://schemas.microsoft.com/office/drawing/2014/main" id="{9C15F901-A688-0DD6-BDA2-F3CE44D6F6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061028"/>
            <a:ext cx="3121693" cy="4412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FA0D7-B1B7-B6E0-D6B8-FE17B1025B90}"/>
              </a:ext>
            </a:extLst>
          </p:cNvPr>
          <p:cNvSpPr txBox="1"/>
          <p:nvPr/>
        </p:nvSpPr>
        <p:spPr>
          <a:xfrm>
            <a:off x="4486459" y="2479780"/>
            <a:ext cx="55952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Trigger Warning</a:t>
            </a:r>
            <a:r>
              <a:rPr lang="en-US" b="1" dirty="0" smtClean="0"/>
              <a:t>:</a:t>
            </a:r>
          </a:p>
          <a:p>
            <a:pPr algn="just"/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film </a:t>
            </a:r>
            <a:r>
              <a:rPr lang="en-US" dirty="0" smtClean="0"/>
              <a:t>contains strong/offensive language and scenes </a:t>
            </a:r>
            <a:r>
              <a:rPr lang="en-US" dirty="0"/>
              <a:t>that </a:t>
            </a:r>
            <a:r>
              <a:rPr lang="en-US" dirty="0" smtClean="0"/>
              <a:t>indicate </a:t>
            </a:r>
            <a:r>
              <a:rPr lang="en-US" dirty="0"/>
              <a:t>that abuse and </a:t>
            </a:r>
            <a:r>
              <a:rPr lang="en-US" dirty="0" smtClean="0"/>
              <a:t>violence </a:t>
            </a:r>
            <a:r>
              <a:rPr lang="en-US" dirty="0"/>
              <a:t>may be occurring.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</a:t>
            </a:r>
            <a:r>
              <a:rPr lang="en-US" dirty="0"/>
              <a:t>viewers may find scenes </a:t>
            </a:r>
            <a:r>
              <a:rPr lang="en-US" dirty="0" smtClean="0"/>
              <a:t>distressing </a:t>
            </a:r>
            <a:r>
              <a:rPr lang="en-US" dirty="0"/>
              <a:t>or triggering.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film is intended for professionals aged 18+ years, and viewer discretion is advised.</a:t>
            </a:r>
          </a:p>
        </p:txBody>
      </p:sp>
    </p:spTree>
    <p:extLst>
      <p:ext uri="{BB962C8B-B14F-4D97-AF65-F5344CB8AC3E}">
        <p14:creationId xmlns:p14="http://schemas.microsoft.com/office/powerpoint/2010/main" val="29085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7D3C08-AF6F-5ECB-055E-1767D41208BE}"/>
              </a:ext>
            </a:extLst>
          </p:cNvPr>
          <p:cNvSpPr txBox="1"/>
          <p:nvPr/>
        </p:nvSpPr>
        <p:spPr>
          <a:xfrm>
            <a:off x="1080000" y="1079997"/>
            <a:ext cx="8539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2: </a:t>
            </a:r>
            <a:r>
              <a:rPr lang="en-US" sz="3600" b="1" dirty="0">
                <a:solidFill>
                  <a:srgbClr val="7A5FA4"/>
                </a:solidFill>
              </a:rPr>
              <a:t>Initial Thoughts and Reactions</a:t>
            </a:r>
          </a:p>
          <a:p>
            <a:endParaRPr lang="en-US" sz="3600" dirty="0"/>
          </a:p>
          <a:p>
            <a:r>
              <a:rPr lang="en-US" sz="2000" dirty="0"/>
              <a:t>Based on your own knowledge and experience: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Alfie’s story reflect reality?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the scenes set in a multi-agency meeting feel authentic?</a:t>
            </a:r>
          </a:p>
        </p:txBody>
      </p:sp>
    </p:spTree>
    <p:extLst>
      <p:ext uri="{BB962C8B-B14F-4D97-AF65-F5344CB8AC3E}">
        <p14:creationId xmlns:p14="http://schemas.microsoft.com/office/powerpoint/2010/main" val="26032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D418FE-FEB7-0843-7C92-01F465061DCB}"/>
              </a:ext>
            </a:extLst>
          </p:cNvPr>
          <p:cNvSpPr txBox="1"/>
          <p:nvPr/>
        </p:nvSpPr>
        <p:spPr>
          <a:xfrm>
            <a:off x="1080000" y="1079997"/>
            <a:ext cx="9111750" cy="532453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3600" dirty="0"/>
              <a:t>Part 3: </a:t>
            </a:r>
            <a:r>
              <a:rPr lang="en-US" sz="3600" b="1" dirty="0">
                <a:solidFill>
                  <a:srgbClr val="7A5FA4"/>
                </a:solidFill>
              </a:rPr>
              <a:t>Terminology</a:t>
            </a:r>
          </a:p>
          <a:p>
            <a:endParaRPr lang="en-US" sz="3600" dirty="0"/>
          </a:p>
          <a:p>
            <a:r>
              <a:rPr lang="en-US" sz="3600" dirty="0"/>
              <a:t>Is ‘alpha victim’ a term you were familiar with prior to watching the film?</a:t>
            </a:r>
          </a:p>
          <a:p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feel it is a helpful term?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 you suggest an </a:t>
            </a:r>
            <a:r>
              <a:rPr lang="en-US" sz="2000" dirty="0"/>
              <a:t>alternatives?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there any terms or practices referenced in the film that you would like to unpack further?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7A5FA4"/>
                </a:solidFill>
              </a:rPr>
              <a:t>Examples: </a:t>
            </a:r>
            <a:endParaRPr lang="en-US" sz="2000" b="1" dirty="0" smtClean="0">
              <a:solidFill>
                <a:srgbClr val="7A5FA4"/>
              </a:solidFill>
            </a:endParaRPr>
          </a:p>
          <a:p>
            <a:r>
              <a:rPr lang="en-US" sz="2000" i="1" dirty="0"/>
              <a:t>c</a:t>
            </a:r>
            <a:r>
              <a:rPr lang="en-US" sz="2000" i="1" dirty="0" smtClean="0"/>
              <a:t>ounty </a:t>
            </a:r>
            <a:r>
              <a:rPr lang="en-US" sz="2000" i="1" dirty="0"/>
              <a:t>lines</a:t>
            </a:r>
            <a:r>
              <a:rPr lang="en-US" sz="2000" i="1" dirty="0">
                <a:solidFill>
                  <a:srgbClr val="7A5FA4"/>
                </a:solidFill>
              </a:rPr>
              <a:t> / </a:t>
            </a:r>
            <a:r>
              <a:rPr lang="en-US" sz="2000" i="1" dirty="0"/>
              <a:t>d</a:t>
            </a:r>
            <a:r>
              <a:rPr lang="en-US" sz="2000" i="1" dirty="0" smtClean="0"/>
              <a:t>rug </a:t>
            </a:r>
            <a:r>
              <a:rPr lang="en-US" sz="2000" i="1" dirty="0"/>
              <a:t>runner</a:t>
            </a:r>
            <a:r>
              <a:rPr lang="en-US" sz="2000" i="1" dirty="0">
                <a:solidFill>
                  <a:srgbClr val="7A5FA4"/>
                </a:solidFill>
              </a:rPr>
              <a:t> / </a:t>
            </a:r>
            <a:r>
              <a:rPr lang="en-US" sz="2000" i="1" dirty="0"/>
              <a:t>c</a:t>
            </a:r>
            <a:r>
              <a:rPr lang="en-US" sz="2000" i="1" dirty="0" smtClean="0"/>
              <a:t>uckooing</a:t>
            </a:r>
            <a:r>
              <a:rPr lang="en-US" sz="2000" i="1" dirty="0" smtClean="0">
                <a:solidFill>
                  <a:srgbClr val="7A5FA4"/>
                </a:solidFill>
              </a:rPr>
              <a:t> </a:t>
            </a:r>
            <a:r>
              <a:rPr lang="en-US" sz="2000" i="1" dirty="0">
                <a:solidFill>
                  <a:srgbClr val="7A5FA4"/>
                </a:solidFill>
              </a:rPr>
              <a:t>/ </a:t>
            </a:r>
            <a:r>
              <a:rPr lang="en-US" sz="2000" i="1" dirty="0"/>
              <a:t>d</a:t>
            </a:r>
            <a:r>
              <a:rPr lang="en-US" sz="2000" i="1" dirty="0" smtClean="0"/>
              <a:t>ebt </a:t>
            </a:r>
            <a:r>
              <a:rPr lang="en-US" sz="2000" i="1" dirty="0"/>
              <a:t>bondage </a:t>
            </a:r>
            <a:r>
              <a:rPr lang="en-US" sz="2000" i="1" dirty="0">
                <a:solidFill>
                  <a:srgbClr val="7A5FA4"/>
                </a:solidFill>
              </a:rPr>
              <a:t>/</a:t>
            </a:r>
            <a:r>
              <a:rPr lang="en-US" sz="2000" i="1" dirty="0"/>
              <a:t> </a:t>
            </a:r>
            <a:r>
              <a:rPr lang="en-US" sz="2000" i="1" dirty="0" smtClean="0"/>
              <a:t>plugging </a:t>
            </a:r>
            <a:r>
              <a:rPr lang="en-US" sz="2000" i="1" dirty="0"/>
              <a:t>(internal concealment)</a:t>
            </a:r>
            <a:r>
              <a:rPr lang="en-US" sz="2000" i="1" dirty="0">
                <a:solidFill>
                  <a:srgbClr val="7A5FA4"/>
                </a:solidFill>
              </a:rPr>
              <a:t> / </a:t>
            </a:r>
            <a:r>
              <a:rPr lang="en-US" sz="2000" i="1" dirty="0"/>
              <a:t>a</a:t>
            </a:r>
            <a:r>
              <a:rPr lang="en-US" sz="2000" i="1" dirty="0" smtClean="0"/>
              <a:t>dultification</a:t>
            </a:r>
            <a:r>
              <a:rPr lang="en-US" sz="2000" i="1" dirty="0" smtClean="0">
                <a:solidFill>
                  <a:srgbClr val="7A5FA4"/>
                </a:solidFill>
              </a:rPr>
              <a:t> </a:t>
            </a:r>
            <a:endParaRPr lang="en-US" sz="2000" i="1" dirty="0"/>
          </a:p>
        </p:txBody>
      </p:sp>
      <p:sp>
        <p:nvSpPr>
          <p:cNvPr id="2" name="Curved Right Arrow 1"/>
          <p:cNvSpPr/>
          <p:nvPr/>
        </p:nvSpPr>
        <p:spPr>
          <a:xfrm rot="1065792">
            <a:off x="642026" y="4854103"/>
            <a:ext cx="457200" cy="787940"/>
          </a:xfrm>
          <a:prstGeom prst="curvedRightArrow">
            <a:avLst/>
          </a:prstGeom>
          <a:solidFill>
            <a:srgbClr val="7A5F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A5F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9B8069-921A-5700-D4C0-74D3D905F0AB}"/>
              </a:ext>
            </a:extLst>
          </p:cNvPr>
          <p:cNvSpPr txBox="1"/>
          <p:nvPr/>
        </p:nvSpPr>
        <p:spPr>
          <a:xfrm>
            <a:off x="1080000" y="1079997"/>
            <a:ext cx="91117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4: </a:t>
            </a:r>
            <a:r>
              <a:rPr lang="en-US" sz="3600" b="1" dirty="0">
                <a:solidFill>
                  <a:srgbClr val="7A5FA4"/>
                </a:solidFill>
              </a:rPr>
              <a:t>Becoming an Alpha Victim</a:t>
            </a:r>
          </a:p>
          <a:p>
            <a:endParaRPr lang="en-US" sz="3600" dirty="0" smtClean="0"/>
          </a:p>
          <a:p>
            <a:r>
              <a:rPr lang="en-US" sz="3600" dirty="0" smtClean="0"/>
              <a:t>Small </a:t>
            </a:r>
            <a:r>
              <a:rPr lang="en-US" sz="3600" dirty="0"/>
              <a:t>Group </a:t>
            </a:r>
            <a:r>
              <a:rPr lang="en-US" sz="3600" dirty="0" smtClean="0"/>
              <a:t>Activity</a:t>
            </a:r>
            <a:r>
              <a:rPr lang="en-US" sz="3600" dirty="0"/>
              <a:t>: </a:t>
            </a:r>
            <a:r>
              <a:rPr lang="en-US" sz="3600" b="1" dirty="0" smtClean="0"/>
              <a:t>Worksheet 1</a:t>
            </a:r>
            <a:endParaRPr lang="en-US" sz="3600" b="1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does Alfie become involved with county lines operatives?</a:t>
            </a:r>
            <a:br>
              <a:rPr lang="en-US" sz="2000" dirty="0"/>
            </a:br>
            <a:r>
              <a:rPr lang="en-US" sz="2000" dirty="0"/>
              <a:t>What factors play a role in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feel that that it was Alfie’s choice to become involved</a:t>
            </a:r>
            <a:br>
              <a:rPr lang="en-US" sz="2000" dirty="0"/>
            </a:br>
            <a:r>
              <a:rPr lang="en-US" sz="2000" dirty="0"/>
              <a:t>in county lines?</a:t>
            </a:r>
          </a:p>
        </p:txBody>
      </p:sp>
    </p:spTree>
    <p:extLst>
      <p:ext uri="{BB962C8B-B14F-4D97-AF65-F5344CB8AC3E}">
        <p14:creationId xmlns:p14="http://schemas.microsoft.com/office/powerpoint/2010/main" val="32154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FC06-A305-4699-38E5-327D3BA4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8203FD-550D-E18B-3ED2-81511A84272B}"/>
              </a:ext>
            </a:extLst>
          </p:cNvPr>
          <p:cNvSpPr txBox="1"/>
          <p:nvPr/>
        </p:nvSpPr>
        <p:spPr>
          <a:xfrm>
            <a:off x="1080000" y="1079997"/>
            <a:ext cx="85497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5: </a:t>
            </a:r>
            <a:r>
              <a:rPr lang="en-US" sz="3600" b="1" dirty="0">
                <a:solidFill>
                  <a:srgbClr val="7A5FA4"/>
                </a:solidFill>
              </a:rPr>
              <a:t>Multi-Agency Responses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feel that Alfie is a victim of county lines or a perpetrator?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what point did he shift from being a victim to a perpetrator?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Which agencies should be involved in deciding Alfie’s fate?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Should Alfie face criminal justice consequences for the crimes that he has committed?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contextual factors should be considered when safeguarding Alfie?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23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C42886-9BA6-FD90-E95E-559FA3A029EE}"/>
              </a:ext>
            </a:extLst>
          </p:cNvPr>
          <p:cNvSpPr txBox="1"/>
          <p:nvPr/>
        </p:nvSpPr>
        <p:spPr>
          <a:xfrm>
            <a:off x="1080001" y="1079997"/>
            <a:ext cx="7663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5: </a:t>
            </a:r>
            <a:r>
              <a:rPr lang="en-US" sz="3600" b="1" dirty="0">
                <a:solidFill>
                  <a:srgbClr val="7A5FA4"/>
                </a:solidFill>
              </a:rPr>
              <a:t>Multi-Agency </a:t>
            </a:r>
            <a:r>
              <a:rPr lang="en-US" sz="3600" b="1" dirty="0" smtClean="0">
                <a:solidFill>
                  <a:srgbClr val="7A5FA4"/>
                </a:solidFill>
              </a:rPr>
              <a:t>Responses</a:t>
            </a:r>
          </a:p>
          <a:p>
            <a:endParaRPr lang="en-US" sz="3600" b="1" dirty="0">
              <a:solidFill>
                <a:srgbClr val="7A5FA4"/>
              </a:solidFill>
            </a:endParaRPr>
          </a:p>
          <a:p>
            <a:r>
              <a:rPr lang="en-US" sz="3600" dirty="0"/>
              <a:t>Small Group Activity: </a:t>
            </a:r>
            <a:r>
              <a:rPr lang="en-US" sz="3600" b="1" dirty="0"/>
              <a:t>Worksheet </a:t>
            </a:r>
            <a:r>
              <a:rPr lang="en-US" sz="3600" b="1" dirty="0" smtClean="0"/>
              <a:t>2</a:t>
            </a:r>
            <a:endParaRPr lang="en-US" sz="3600" b="1" dirty="0"/>
          </a:p>
          <a:p>
            <a:endParaRPr lang="en-US" sz="3600" b="1" dirty="0">
              <a:solidFill>
                <a:srgbClr val="7A5FA4"/>
              </a:solidFill>
            </a:endParaRPr>
          </a:p>
          <a:p>
            <a:endParaRPr lang="en-US" sz="3600" dirty="0">
              <a:solidFill>
                <a:srgbClr val="7A5F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707C0-08A1-F780-C78B-AD6579FAE6DA}"/>
              </a:ext>
            </a:extLst>
          </p:cNvPr>
          <p:cNvSpPr txBox="1"/>
          <p:nvPr/>
        </p:nvSpPr>
        <p:spPr>
          <a:xfrm>
            <a:off x="1030148" y="3043136"/>
            <a:ext cx="83461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role could educational and/or health interventions play in supporting Alfie?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what extent will the new Child Criminal Exploitation, Coerced Internal Concealment and Cuckooing laws impact young ‘alpha victims’?</a:t>
            </a:r>
          </a:p>
        </p:txBody>
      </p:sp>
    </p:spTree>
    <p:extLst>
      <p:ext uri="{BB962C8B-B14F-4D97-AF65-F5344CB8AC3E}">
        <p14:creationId xmlns:p14="http://schemas.microsoft.com/office/powerpoint/2010/main" val="39037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1C8FC2022214087E59A2ACF8B4417" ma:contentTypeVersion="12" ma:contentTypeDescription="Create a new document." ma:contentTypeScope="" ma:versionID="a57b50d8214f2d82f652c0af84adf577">
  <xsd:schema xmlns:xsd="http://www.w3.org/2001/XMLSchema" xmlns:xs="http://www.w3.org/2001/XMLSchema" xmlns:p="http://schemas.microsoft.com/office/2006/metadata/properties" xmlns:ns2="cfef0c85-1881-4021-9744-e18c8470296f" xmlns:ns3="4901893b-8057-49d8-9621-34ceed1ef8bd" targetNamespace="http://schemas.microsoft.com/office/2006/metadata/properties" ma:root="true" ma:fieldsID="e98c964a46c35a0ee7dbd15a3da5bfea" ns2:_="" ns3:_="">
    <xsd:import namespace="cfef0c85-1881-4021-9744-e18c8470296f"/>
    <xsd:import namespace="4901893b-8057-49d8-9621-34ceed1ef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f0c85-1881-4021-9744-e18c84702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1893b-8057-49d8-9621-34ceed1ef8b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805d6aa-9bc0-4ee6-b9ad-20c8a254a101}" ma:internalName="TaxCatchAll" ma:showField="CatchAllData" ma:web="4901893b-8057-49d8-9621-34ceed1ef8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ef0c85-1881-4021-9744-e18c8470296f">
      <Terms xmlns="http://schemas.microsoft.com/office/infopath/2007/PartnerControls"/>
    </lcf76f155ced4ddcb4097134ff3c332f>
    <TaxCatchAll xmlns="4901893b-8057-49d8-9621-34ceed1ef8bd" xsi:nil="true"/>
  </documentManagement>
</p:properties>
</file>

<file path=customXml/itemProps1.xml><?xml version="1.0" encoding="utf-8"?>
<ds:datastoreItem xmlns:ds="http://schemas.openxmlformats.org/officeDocument/2006/customXml" ds:itemID="{020D7B5A-1205-42D2-B69D-1C403CAA6737}"/>
</file>

<file path=customXml/itemProps2.xml><?xml version="1.0" encoding="utf-8"?>
<ds:datastoreItem xmlns:ds="http://schemas.openxmlformats.org/officeDocument/2006/customXml" ds:itemID="{46D7A891-989F-4F8A-A104-F480A343577D}"/>
</file>

<file path=customXml/itemProps3.xml><?xml version="1.0" encoding="utf-8"?>
<ds:datastoreItem xmlns:ds="http://schemas.openxmlformats.org/officeDocument/2006/customXml" ds:itemID="{F3014FA6-2E06-45F2-A6DD-7945969BB666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3233</TotalTime>
  <Words>594</Words>
  <Application>Microsoft Office PowerPoint</Application>
  <PresentationFormat>Widescreen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The Line:  Rethinking The Alpha Victim                                      Workshop</dc:title>
  <dc:creator>Amy Loughery</dc:creator>
  <cp:lastModifiedBy>Laura Bainbridge</cp:lastModifiedBy>
  <cp:revision>28</cp:revision>
  <dcterms:created xsi:type="dcterms:W3CDTF">2026-01-20T16:24:04Z</dcterms:created>
  <dcterms:modified xsi:type="dcterms:W3CDTF">2026-03-09T14:44:26Z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0x01010012D1C8FC2022214087E59A2ACF8B4417</vt:lpwstr>
  </property>
</Properties>
</file>